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1" r:id="rId2"/>
    <p:sldId id="256" r:id="rId3"/>
    <p:sldId id="286" r:id="rId4"/>
    <p:sldId id="305" r:id="rId5"/>
    <p:sldId id="257" r:id="rId6"/>
    <p:sldId id="304" r:id="rId7"/>
    <p:sldId id="287" r:id="rId8"/>
    <p:sldId id="258" r:id="rId9"/>
    <p:sldId id="29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90" r:id="rId32"/>
    <p:sldId id="274" r:id="rId33"/>
    <p:sldId id="312" r:id="rId34"/>
    <p:sldId id="293" r:id="rId35"/>
    <p:sldId id="292" r:id="rId36"/>
    <p:sldId id="294" r:id="rId37"/>
    <p:sldId id="289" r:id="rId38"/>
    <p:sldId id="300" r:id="rId39"/>
    <p:sldId id="314" r:id="rId40"/>
    <p:sldId id="306" r:id="rId41"/>
    <p:sldId id="299" r:id="rId42"/>
    <p:sldId id="297" r:id="rId43"/>
    <p:sldId id="298" r:id="rId44"/>
    <p:sldId id="288" r:id="rId45"/>
    <p:sldId id="301" r:id="rId46"/>
    <p:sldId id="313" r:id="rId47"/>
    <p:sldId id="303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32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1B1F-1E2F-40A4-9F4A-0B09215A2563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5263-4931-4F3A-8B1B-5A2BA3D65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0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48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6.png"/><Relationship Id="rId5" Type="http://schemas.openxmlformats.org/officeDocument/2006/relationships/image" Target="../media/image65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48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1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9.png"/><Relationship Id="rId5" Type="http://schemas.openxmlformats.org/officeDocument/2006/relationships/image" Target="../media/image65.png"/><Relationship Id="rId10" Type="http://schemas.openxmlformats.org/officeDocument/2006/relationships/image" Target="../media/image98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03.png"/><Relationship Id="rId5" Type="http://schemas.openxmlformats.org/officeDocument/2006/relationships/image" Target="../media/image65.png"/><Relationship Id="rId10" Type="http://schemas.openxmlformats.org/officeDocument/2006/relationships/image" Target="../media/image102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7.png"/><Relationship Id="rId5" Type="http://schemas.openxmlformats.org/officeDocument/2006/relationships/image" Target="../media/image66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6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2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6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25.png"/><Relationship Id="rId9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.png"/><Relationship Id="rId4" Type="http://schemas.openxmlformats.org/officeDocument/2006/relationships/image" Target="../media/image128.png"/><Relationship Id="rId9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23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220" y="1589282"/>
            <a:ext cx="1234285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307" y="5832678"/>
            <a:ext cx="4387791" cy="4453037"/>
            <a:chOff x="5188307" y="5832678"/>
            <a:chExt cx="4387791" cy="44530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307" y="5832678"/>
              <a:ext cx="4387791" cy="4453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302" y="6613069"/>
            <a:ext cx="1778318" cy="1778337"/>
            <a:chOff x="2694302" y="6613069"/>
            <a:chExt cx="1778318" cy="177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302" y="6613069"/>
              <a:ext cx="1778318" cy="177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621" y="5937253"/>
            <a:ext cx="1761330" cy="1761348"/>
            <a:chOff x="12695621" y="5937253"/>
            <a:chExt cx="1761330" cy="1761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621" y="5937253"/>
              <a:ext cx="1761330" cy="1761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568" y="3706308"/>
            <a:ext cx="1876675" cy="1876694"/>
            <a:chOff x="6206568" y="3706308"/>
            <a:chExt cx="1876675" cy="18766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6568" y="3706308"/>
              <a:ext cx="1876675" cy="1876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1" y="1545623"/>
            <a:ext cx="214285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5695" y="3345961"/>
            <a:ext cx="5928609" cy="4043486"/>
            <a:chOff x="11815695" y="3345961"/>
            <a:chExt cx="5928609" cy="40434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5695" y="3345961"/>
              <a:ext cx="5928609" cy="40434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4971" y="3922514"/>
            <a:ext cx="6495238" cy="3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79335-44D1-4C4F-9E00-16862E077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99" y="2722312"/>
            <a:ext cx="9967824" cy="5505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0" y="1545621"/>
            <a:ext cx="4238095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0987" y="3421702"/>
            <a:ext cx="7057143" cy="39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4EA977-8F8B-4336-9C2B-18DB0DD2B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857500"/>
            <a:ext cx="9476690" cy="53171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90" y="1545621"/>
            <a:ext cx="5200000" cy="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EE48-03DD-4CF3-A2E4-E528DE2C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467100"/>
            <a:ext cx="14486766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3886200" y="3354402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A079-2BC5-4B56-89EE-035C302238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7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6324600" y="3329950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A8B1-9039-47AA-A5DF-87B94722220F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8578294" y="3687053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B8949-ED4E-4321-88EE-D85255B407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0667999" y="3687053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9BA74-949D-4A38-804C-69E5922CFFCC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 rot="18692270">
            <a:off x="11658409" y="3929578"/>
            <a:ext cx="1189410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56E84-2AA6-4BEE-B469-44114058AC43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Flatten(Vectorization)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8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2537939" y="3929578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Fully-Connected Layers(Dense Layers)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3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매개변수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(Parameter)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Hyper-parameter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0F32E-3540-4F41-A3E4-CBF0E10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28900"/>
            <a:ext cx="1244911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71FCC-BE7A-42B1-B9BE-359DC5AABE14}"/>
              </a:ext>
            </a:extLst>
          </p:cNvPr>
          <p:cNvSpPr txBox="1"/>
          <p:nvPr/>
        </p:nvSpPr>
        <p:spPr>
          <a:xfrm>
            <a:off x="3229552" y="8629178"/>
            <a:ext cx="10562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생략한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intercepts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값까지 고려해보면 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38,250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이상의 학습 가능한 매개변수를 갖게 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67553-84C2-43A0-BE4C-55AEC404E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8388448"/>
            <a:ext cx="1628021" cy="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98" y="3177065"/>
            <a:ext cx="1266667" cy="6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096" y="3724144"/>
            <a:ext cx="3533333" cy="5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95238" cy="1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176" y="3294258"/>
            <a:ext cx="1740784" cy="2100493"/>
            <a:chOff x="5432176" y="3294258"/>
            <a:chExt cx="1740784" cy="210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176" y="3294258"/>
              <a:ext cx="1740784" cy="210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619DD-3948-47B7-AE74-F06D63BD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99" y="2392072"/>
            <a:ext cx="4295775" cy="45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9863" y="2482807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0B00AD7-60A4-4139-9E9E-E38C98AF3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423" y="1884985"/>
            <a:ext cx="1038225" cy="80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3F506-6D2C-4A68-BFEB-25C0B1978FCF}"/>
              </a:ext>
            </a:extLst>
          </p:cNvPr>
          <p:cNvSpPr txBox="1"/>
          <p:nvPr/>
        </p:nvSpPr>
        <p:spPr>
          <a:xfrm>
            <a:off x="8263329" y="2100310"/>
            <a:ext cx="12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997154" y="6853664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3F6A5F8-A4E2-4CA2-9702-D5D821A8B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41" y="7558940"/>
            <a:ext cx="1038225" cy="800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971864-3FF8-4C2E-A648-F334E78F9B58}"/>
              </a:ext>
            </a:extLst>
          </p:cNvPr>
          <p:cNvSpPr txBox="1"/>
          <p:nvPr/>
        </p:nvSpPr>
        <p:spPr>
          <a:xfrm>
            <a:off x="2268999" y="7774265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5909067" y="5019981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A44AEC4-D1A8-4639-AC9F-24677657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19" y="5147984"/>
            <a:ext cx="1038225" cy="800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EAE37B-BD61-4580-BB11-DE38B5D5AEB2}"/>
              </a:ext>
            </a:extLst>
          </p:cNvPr>
          <p:cNvSpPr txBox="1"/>
          <p:nvPr/>
        </p:nvSpPr>
        <p:spPr>
          <a:xfrm>
            <a:off x="8354273" y="5432356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기억</a:t>
            </a: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순차적으로 등장하는 데이터 처리에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적합한 모델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442E2-3DE2-46E5-B048-831F766D0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815406"/>
            <a:ext cx="8586880" cy="44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4" name="Object 6">
            <a:extLst>
              <a:ext uri="{FF2B5EF4-FFF2-40B4-BE49-F238E27FC236}">
                <a16:creationId xmlns:a16="http://schemas.microsoft.com/office/drawing/2014/main" id="{379925BD-C3DF-4841-86CA-2DF7469064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5B2B9-2D81-4742-B823-64DB326CF49C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F67C0-DEB9-41E8-B845-88AD1EED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40973"/>
            <a:ext cx="9777752" cy="436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E6436C-F75B-4417-BF46-3E320EE5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2166686"/>
            <a:ext cx="2890647" cy="152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F009A-9118-4946-9DB4-18B622E352D2}"/>
              </a:ext>
            </a:extLst>
          </p:cNvPr>
          <p:cNvSpPr txBox="1"/>
          <p:nvPr/>
        </p:nvSpPr>
        <p:spPr>
          <a:xfrm>
            <a:off x="10820400" y="4420225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 grew up in France…..</a:t>
            </a:r>
          </a:p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I speak fluent “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French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24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DBCB914-FC77-4FEC-96A9-7D0058A499FA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1A750-BCE5-40A4-843D-6DE49C23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8179"/>
            <a:ext cx="11495444" cy="436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2B5FC-5FEE-458C-A645-B2C715E6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0" y="7662194"/>
            <a:ext cx="10564963" cy="1834195"/>
          </a:xfrm>
          <a:prstGeom prst="rect">
            <a:avLst/>
          </a:prstGeom>
        </p:spPr>
      </p:pic>
      <p:pic>
        <p:nvPicPr>
          <p:cNvPr id="38" name="Object 13">
            <a:extLst>
              <a:ext uri="{FF2B5EF4-FFF2-40B4-BE49-F238E27FC236}">
                <a16:creationId xmlns:a16="http://schemas.microsoft.com/office/drawing/2014/main" id="{00811CB5-BF0D-41BA-BA1E-9B94036AF2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37" y="423979"/>
            <a:ext cx="11314286" cy="1142857"/>
          </a:xfrm>
          <a:prstGeom prst="rect">
            <a:avLst/>
          </a:prstGeom>
        </p:spPr>
      </p:pic>
      <p:pic>
        <p:nvPicPr>
          <p:cNvPr id="39" name="Object 1">
            <a:extLst>
              <a:ext uri="{FF2B5EF4-FFF2-40B4-BE49-F238E27FC236}">
                <a16:creationId xmlns:a16="http://schemas.microsoft.com/office/drawing/2014/main" id="{11CDA95A-1186-44C2-9BB2-E6336FBBE8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0" name="Object 2">
            <a:extLst>
              <a:ext uri="{FF2B5EF4-FFF2-40B4-BE49-F238E27FC236}">
                <a16:creationId xmlns:a16="http://schemas.microsoft.com/office/drawing/2014/main" id="{A052FBBE-70FC-43A1-9445-6EB23D1D85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245E743C-5D44-43E6-9880-EBE8CB50222D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5E859AEF-DB9D-4892-9A3F-CAF3F134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1353800" y="2095500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048998" y="205740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 kernel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772400" y="2642175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11757-F77C-461A-BAB0-8580379511D0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4901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3048998" y="4256085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820470" y="465229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파라미터 개수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845880" y="3771900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121D25-6A7B-4748-8592-8387FC6D5F5C}"/>
              </a:ext>
            </a:extLst>
          </p:cNvPr>
          <p:cNvSpPr/>
          <p:nvPr/>
        </p:nvSpPr>
        <p:spPr>
          <a:xfrm>
            <a:off x="10827152" y="4944251"/>
            <a:ext cx="2057400" cy="236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8E91F-FFB7-433B-BBF4-4743C1E9F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762" y="3949534"/>
            <a:ext cx="1643063" cy="1405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EFE4F-BC00-4314-9A9C-A3C09A25977A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10264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A7086-2F82-4226-AD13-AC16B761489A}"/>
              </a:ext>
            </a:extLst>
          </p:cNvPr>
          <p:cNvGrpSpPr/>
          <p:nvPr/>
        </p:nvGrpSpPr>
        <p:grpSpPr>
          <a:xfrm>
            <a:off x="6138438" y="6703293"/>
            <a:ext cx="885714" cy="961374"/>
            <a:chOff x="6387623" y="8404211"/>
            <a:chExt cx="885714" cy="961374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CCA52E68-A8E1-4FB2-A079-785D270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623" y="8404211"/>
              <a:ext cx="885714" cy="9613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4D1945-8A30-4DCF-853C-B0DD389AA6EB}"/>
              </a:ext>
            </a:extLst>
          </p:cNvPr>
          <p:cNvGrpSpPr/>
          <p:nvPr/>
        </p:nvGrpSpPr>
        <p:grpSpPr>
          <a:xfrm>
            <a:off x="11945998" y="3706013"/>
            <a:ext cx="897313" cy="771429"/>
            <a:chOff x="12195183" y="5406931"/>
            <a:chExt cx="897313" cy="771429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75F87FE3-2018-4A4B-9B87-4443100F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183" y="5406931"/>
              <a:ext cx="897313" cy="77142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5BE53D-F9E5-4A40-B3B0-A523B89A82EC}"/>
              </a:ext>
            </a:extLst>
          </p:cNvPr>
          <p:cNvGrpSpPr/>
          <p:nvPr/>
        </p:nvGrpSpPr>
        <p:grpSpPr>
          <a:xfrm>
            <a:off x="6627160" y="2331771"/>
            <a:ext cx="4873977" cy="4873977"/>
            <a:chOff x="6876345" y="4032689"/>
            <a:chExt cx="4873977" cy="4873977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9FB9FE0F-7AA5-4BA4-B23F-83B1415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273940-57FB-4F4D-BA43-AD4F04BF70E8}"/>
              </a:ext>
            </a:extLst>
          </p:cNvPr>
          <p:cNvGrpSpPr/>
          <p:nvPr/>
        </p:nvGrpSpPr>
        <p:grpSpPr>
          <a:xfrm>
            <a:off x="6581295" y="3100302"/>
            <a:ext cx="1518560" cy="627352"/>
            <a:chOff x="6830480" y="4801220"/>
            <a:chExt cx="1518560" cy="627352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A265C12C-FDD3-4436-8035-A7DF04DD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A18DBF05-9877-4CD5-853D-EA80C133E16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342" y="3308609"/>
            <a:ext cx="4314286" cy="2828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131A1F-6191-4FDF-B047-5EB39258D220}"/>
              </a:ext>
            </a:extLst>
          </p:cNvPr>
          <p:cNvGrpSpPr/>
          <p:nvPr/>
        </p:nvGrpSpPr>
        <p:grpSpPr>
          <a:xfrm>
            <a:off x="10221050" y="4091728"/>
            <a:ext cx="1518560" cy="627352"/>
            <a:chOff x="10470235" y="5792646"/>
            <a:chExt cx="1518560" cy="627352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B2BAFD36-3E12-4134-9429-C8CC8FE8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0235" y="5792646"/>
              <a:ext cx="1518560" cy="62735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B8BCE-FE3F-4131-AFEC-1FA8C8EA70CE}"/>
              </a:ext>
            </a:extLst>
          </p:cNvPr>
          <p:cNvGrpSpPr/>
          <p:nvPr/>
        </p:nvGrpSpPr>
        <p:grpSpPr>
          <a:xfrm>
            <a:off x="7375112" y="6703293"/>
            <a:ext cx="1518560" cy="627352"/>
            <a:chOff x="7624297" y="8404211"/>
            <a:chExt cx="1518560" cy="627352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id="{4165E1E7-6B19-4238-AB16-389B3878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4297" y="8404211"/>
              <a:ext cx="1518560" cy="627352"/>
            </a:xfrm>
            <a:prstGeom prst="rect">
              <a:avLst/>
            </a:prstGeom>
          </p:spPr>
        </p:pic>
      </p:grpSp>
      <p:pic>
        <p:nvPicPr>
          <p:cNvPr id="26" name="Object 20">
            <a:extLst>
              <a:ext uri="{FF2B5EF4-FFF2-40B4-BE49-F238E27FC236}">
                <a16:creationId xmlns:a16="http://schemas.microsoft.com/office/drawing/2014/main" id="{6BDC5DD7-046E-44FB-8E89-D1F186183BF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340" y="2613321"/>
            <a:ext cx="3695238" cy="1809524"/>
          </a:xfrm>
          <a:prstGeom prst="rect">
            <a:avLst/>
          </a:prstGeom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F329724C-285F-44FA-B7AB-21931EF6CA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8951" y="6812372"/>
            <a:ext cx="3685714" cy="1142857"/>
          </a:xfrm>
          <a:prstGeom prst="rect">
            <a:avLst/>
          </a:prstGeom>
        </p:spPr>
      </p:pic>
      <p:pic>
        <p:nvPicPr>
          <p:cNvPr id="28" name="Object 22">
            <a:extLst>
              <a:ext uri="{FF2B5EF4-FFF2-40B4-BE49-F238E27FC236}">
                <a16:creationId xmlns:a16="http://schemas.microsoft.com/office/drawing/2014/main" id="{BF4EC925-1BCB-4A51-B0AC-5F14251C4FA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3850" y="3711733"/>
            <a:ext cx="3723810" cy="180952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52023-EC11-42C0-9F67-D5426524D030}"/>
              </a:ext>
            </a:extLst>
          </p:cNvPr>
          <p:cNvGrpSpPr/>
          <p:nvPr/>
        </p:nvGrpSpPr>
        <p:grpSpPr>
          <a:xfrm>
            <a:off x="5424460" y="2736820"/>
            <a:ext cx="942071" cy="852143"/>
            <a:chOff x="5673645" y="4437738"/>
            <a:chExt cx="942071" cy="852143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90BEFC5B-163E-4E2D-80C5-B746B9CC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8988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660670-DFEF-4A25-BBF2-3E371086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93" y="3137608"/>
            <a:ext cx="6980311" cy="50242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2864431" y="4326023"/>
            <a:ext cx="40789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receptive field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크기가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 여러 개를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stack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구조를 택한 것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F5F834-0BC6-4F62-AA76-DA09D021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121" y="7400546"/>
            <a:ext cx="2890647" cy="15225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87C99F-DF9B-430E-A7D1-8BF5DEBC9583}"/>
              </a:ext>
            </a:extLst>
          </p:cNvPr>
          <p:cNvSpPr txBox="1"/>
          <p:nvPr/>
        </p:nvSpPr>
        <p:spPr>
          <a:xfrm>
            <a:off x="12202840" y="8380236"/>
            <a:ext cx="517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속도 </a:t>
            </a:r>
            <a:r>
              <a:rPr lang="ko-KR" altLang="en-US" sz="44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빨라짐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2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Object 37">
            <a:extLst>
              <a:ext uri="{FF2B5EF4-FFF2-40B4-BE49-F238E27FC236}">
                <a16:creationId xmlns:a16="http://schemas.microsoft.com/office/drawing/2014/main" id="{6C9294AA-77A9-4A24-B5B3-564C947C6D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10DB7-3C61-4D42-9F72-84C098DAA187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09749-CDE1-4FBF-B15C-AC69893B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70" y="2476500"/>
            <a:ext cx="9513481" cy="7380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CFE55-2C7E-4E27-B938-32A488BBD9DD}"/>
              </a:ext>
            </a:extLst>
          </p:cNvPr>
          <p:cNvSpPr txBox="1"/>
          <p:nvPr/>
        </p:nvSpPr>
        <p:spPr>
          <a:xfrm>
            <a:off x="10235482" y="525867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11-layer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구조의 학습 결과를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더 깊은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layer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파라미터 초기화 시에 이용함으로써 학습의 시간을 줄이고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vanishing gradient</a:t>
            </a:r>
          </a:p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문제도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EED3FB-3BE2-4F1F-9401-773B6D2E3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982">
            <a:off x="11463909" y="2616114"/>
            <a:ext cx="2890647" cy="15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BB057-8FBA-491B-B99D-F32550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13" y="2420900"/>
            <a:ext cx="8143487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960757-B09A-4F33-AEDF-07A4BC4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"/>
            <a:ext cx="18287999" cy="1029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4112448"/>
            <a:ext cx="6292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다르게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shortcut connection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추가하여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이전으로부터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얼만큼 변하는지 나머지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(residual)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0CC61-A05D-4237-BB24-B61E1B68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48388"/>
            <a:ext cx="8835507" cy="5428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C93E8B-7957-46AA-8069-492A692E5D7C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63960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DC037-4C7A-486E-B44A-AA285D6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39D81C-218B-4E32-809B-193B9777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773525" cy="10287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71372-CE21-45E2-A86A-CD4A44EFAB92}"/>
              </a:ext>
            </a:extLst>
          </p:cNvPr>
          <p:cNvSpPr/>
          <p:nvPr/>
        </p:nvSpPr>
        <p:spPr>
          <a:xfrm>
            <a:off x="3810000" y="5905500"/>
            <a:ext cx="6248400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5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4C02EB-9C72-4E25-9222-1228758EF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933700"/>
            <a:ext cx="6324600" cy="1583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C73078-1D6C-4D71-AEA8-D5576E852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0" y="3162300"/>
            <a:ext cx="8629109" cy="109013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5D3BD8-261C-41C5-B9E3-218A171B0324}"/>
              </a:ext>
            </a:extLst>
          </p:cNvPr>
          <p:cNvGrpSpPr/>
          <p:nvPr/>
        </p:nvGrpSpPr>
        <p:grpSpPr>
          <a:xfrm>
            <a:off x="130394" y="1714500"/>
            <a:ext cx="2177612" cy="1779109"/>
            <a:chOff x="1527022" y="2069428"/>
            <a:chExt cx="2177612" cy="1779109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01BD8CBA-E6CE-423D-BD66-876E75AF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9A1D12-A199-40A3-979B-AD650CA05F4F}"/>
              </a:ext>
            </a:extLst>
          </p:cNvPr>
          <p:cNvGrpSpPr/>
          <p:nvPr/>
        </p:nvGrpSpPr>
        <p:grpSpPr>
          <a:xfrm>
            <a:off x="7674194" y="1875156"/>
            <a:ext cx="2177612" cy="1779109"/>
            <a:chOff x="1527022" y="2069428"/>
            <a:chExt cx="2177612" cy="1779109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C91ACB8C-4DC2-469E-9072-CD29C572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E295F3C-7D61-4902-9B1E-47BDD059D9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0177" y="6193993"/>
            <a:ext cx="12344400" cy="2276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64A11C-AEB4-4A3A-9C62-D16F738CCE56}"/>
              </a:ext>
            </a:extLst>
          </p:cNvPr>
          <p:cNvSpPr txBox="1"/>
          <p:nvPr/>
        </p:nvSpPr>
        <p:spPr>
          <a:xfrm>
            <a:off x="2438400" y="5472893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“Sample_submission.csv”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54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D0715E-43DE-44DA-A5FE-1DDD13B9F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66" y="1613801"/>
            <a:ext cx="7200900" cy="7693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40662-FB7B-450B-B85C-03C0256F7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636" y="1769851"/>
            <a:ext cx="7849253" cy="735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96586-F0B5-4436-B668-D80F37F9E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5809" y="4315219"/>
            <a:ext cx="2881313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D2A39-7373-4185-9088-352978A25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73" y="1055302"/>
            <a:ext cx="12858802" cy="37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BDC59E-4798-48C1-8257-5E39E1EC5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09" y="5005594"/>
            <a:ext cx="16478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A0128-C38C-49D6-9DBB-E666284123D0}"/>
              </a:ext>
            </a:extLst>
          </p:cNvPr>
          <p:cNvSpPr txBox="1"/>
          <p:nvPr/>
        </p:nvSpPr>
        <p:spPr>
          <a:xfrm>
            <a:off x="-11182" y="6883479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예측을 위해 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북극점과 해빙농도를 하나로 합침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CE567-1C26-4BFA-AC3E-7F50A95B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8841" y="5232155"/>
            <a:ext cx="7514737" cy="44854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52400" y="879799"/>
            <a:ext cx="52578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5F617-9E3E-4B0E-98CB-5F8B804D5DDD}"/>
              </a:ext>
            </a:extLst>
          </p:cNvPr>
          <p:cNvSpPr/>
          <p:nvPr/>
        </p:nvSpPr>
        <p:spPr>
          <a:xfrm>
            <a:off x="10082377" y="7653178"/>
            <a:ext cx="4052715" cy="309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5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D4EF8A-FC0D-40E9-8104-041B2325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54"/>
            <a:ext cx="18097501" cy="43434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143000" y="3314699"/>
            <a:ext cx="3733800" cy="533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8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06B61-6B1F-4E40-92E2-A6F4C3F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E43D3C-9BB9-4971-A061-DCAE1A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6" y="2559062"/>
            <a:ext cx="3452034" cy="429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44291"/>
            <a:ext cx="1541047" cy="820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41DCA-7DD8-48DC-8997-838245B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1" y="2518690"/>
            <a:ext cx="3165540" cy="44787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5879E1-D3DC-4E05-BA37-D65ABD218A58}"/>
              </a:ext>
            </a:extLst>
          </p:cNvPr>
          <p:cNvSpPr/>
          <p:nvPr/>
        </p:nvSpPr>
        <p:spPr>
          <a:xfrm>
            <a:off x="163737" y="2559063"/>
            <a:ext cx="2122263" cy="22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F8AD03C-C800-4D5F-88AB-444179F44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951" y="2522552"/>
            <a:ext cx="3256661" cy="46765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1807760"/>
            <a:ext cx="1219200" cy="595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846172-5F32-4CD9-9C78-98C6CE6E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14527" y="2457817"/>
            <a:ext cx="3626715" cy="4703179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94194" y="1646620"/>
            <a:ext cx="1605092" cy="82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D8EA7F-F3D1-4837-82D4-832AD5E6D7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24186" y="2468934"/>
            <a:ext cx="3786957" cy="4857331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72377" y="1660508"/>
            <a:ext cx="1605092" cy="857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F3CBF-7256-48F1-B57A-4AB6FAD2E5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5282" y="4897599"/>
            <a:ext cx="1133988" cy="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81" y="4457700"/>
            <a:ext cx="1541047" cy="82099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400" y="1798994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400" y="1633517"/>
            <a:ext cx="3428571" cy="857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7961" y="2857500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899" y="4479894"/>
            <a:ext cx="1219200" cy="595423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2648" y="4321187"/>
            <a:ext cx="1605092" cy="822313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6598" y="4303757"/>
            <a:ext cx="1605092" cy="857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976365-FF1F-48A5-8FFF-E77F8E803887}"/>
              </a:ext>
            </a:extLst>
          </p:cNvPr>
          <p:cNvSpPr txBox="1"/>
          <p:nvPr/>
        </p:nvSpPr>
        <p:spPr>
          <a:xfrm>
            <a:off x="7200685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“3.2034864”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D706A-C1FA-469B-B95B-B3A5F0A453A2}"/>
              </a:ext>
            </a:extLst>
          </p:cNvPr>
          <p:cNvSpPr txBox="1"/>
          <p:nvPr/>
        </p:nvSpPr>
        <p:spPr>
          <a:xfrm>
            <a:off x="13061517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“3.7984917”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E50DEC-91E8-42A0-B48D-DA1AA33D1F72}"/>
              </a:ext>
            </a:extLst>
          </p:cNvPr>
          <p:cNvSpPr txBox="1"/>
          <p:nvPr/>
        </p:nvSpPr>
        <p:spPr>
          <a:xfrm>
            <a:off x="4159800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“3.793421”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BFC4A-A8DE-4678-B345-92159BB7B636}"/>
              </a:ext>
            </a:extLst>
          </p:cNvPr>
          <p:cNvSpPr txBox="1"/>
          <p:nvPr/>
        </p:nvSpPr>
        <p:spPr>
          <a:xfrm>
            <a:off x="10058690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“4.618207”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1175E7AB-D194-412C-8BD4-D16E8C2BA658}"/>
              </a:ext>
            </a:extLst>
          </p:cNvPr>
          <p:cNvGrpSpPr/>
          <p:nvPr/>
        </p:nvGrpSpPr>
        <p:grpSpPr>
          <a:xfrm>
            <a:off x="4658951" y="5384431"/>
            <a:ext cx="10561615" cy="45719"/>
            <a:chOff x="6960952" y="7451555"/>
            <a:chExt cx="4363810" cy="49524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0723255F-958A-424D-BF6F-4FF9C2CE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14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194" y="3477377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456489" y="5411248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8080BC4-ED29-46DC-8C04-5435EF0D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3" y="1562049"/>
            <a:ext cx="7335144" cy="817272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9AFCF60-6E35-4E1B-832F-5631520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8749824">
            <a:extLst>
              <a:ext uri="{FF2B5EF4-FFF2-40B4-BE49-F238E27FC236}">
                <a16:creationId xmlns:a16="http://schemas.microsoft.com/office/drawing/2014/main" id="{87FE0721-2047-4637-B91B-5EA93146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3268746"/>
            <a:ext cx="52482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026096-7934-426D-BA90-6043DCEA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48750832">
            <a:extLst>
              <a:ext uri="{FF2B5EF4-FFF2-40B4-BE49-F238E27FC236}">
                <a16:creationId xmlns:a16="http://schemas.microsoft.com/office/drawing/2014/main" id="{A93F1038-CC61-4E6F-9D5A-B6DB7BB5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5348148"/>
            <a:ext cx="5467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446CD07-82F3-4C0A-92E1-31481D16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8750544">
            <a:extLst>
              <a:ext uri="{FF2B5EF4-FFF2-40B4-BE49-F238E27FC236}">
                <a16:creationId xmlns:a16="http://schemas.microsoft.com/office/drawing/2014/main" id="{5D82633D-A6AC-48DD-8451-173505B5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16" y="7491762"/>
            <a:ext cx="53530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7F824AF-2F64-40C9-9764-88FCBD7A034F}"/>
              </a:ext>
            </a:extLst>
          </p:cNvPr>
          <p:cNvGrpSpPr/>
          <p:nvPr/>
        </p:nvGrpSpPr>
        <p:grpSpPr>
          <a:xfrm>
            <a:off x="9308598" y="7495207"/>
            <a:ext cx="525714" cy="525714"/>
            <a:chOff x="10264762" y="7194781"/>
            <a:chExt cx="525714" cy="525714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4FCB3FDA-66F6-4F54-9623-384A9BBE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24" name="Rectangle 31">
            <a:extLst>
              <a:ext uri="{FF2B5EF4-FFF2-40B4-BE49-F238E27FC236}">
                <a16:creationId xmlns:a16="http://schemas.microsoft.com/office/drawing/2014/main" id="{33DBB385-78E3-40B5-9AA5-0CD296FF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-3621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4" name="_x548754144">
            <a:extLst>
              <a:ext uri="{FF2B5EF4-FFF2-40B4-BE49-F238E27FC236}">
                <a16:creationId xmlns:a16="http://schemas.microsoft.com/office/drawing/2014/main" id="{55F60DD1-8C1B-49D0-9405-18BA2D98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67" y="5495149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13675D3B-2A72-4D7D-AC62-BC752DA9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950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3" name="_x548755152">
            <a:extLst>
              <a:ext uri="{FF2B5EF4-FFF2-40B4-BE49-F238E27FC236}">
                <a16:creationId xmlns:a16="http://schemas.microsoft.com/office/drawing/2014/main" id="{FC20AD15-DB38-4AA0-9F07-B8E8A31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8" y="3669071"/>
            <a:ext cx="21621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3">
            <a:extLst>
              <a:ext uri="{FF2B5EF4-FFF2-40B4-BE49-F238E27FC236}">
                <a16:creationId xmlns:a16="http://schemas.microsoft.com/office/drawing/2014/main" id="{F4FEBC0A-6FB6-4AE8-9AA5-B477B963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5522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2" name="_x548756016">
            <a:extLst>
              <a:ext uri="{FF2B5EF4-FFF2-40B4-BE49-F238E27FC236}">
                <a16:creationId xmlns:a16="http://schemas.microsoft.com/office/drawing/2014/main" id="{8DCD53A9-BD7F-4792-B23B-A657FF7A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51" y="7576169"/>
            <a:ext cx="2152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4">
            <a:extLst>
              <a:ext uri="{FF2B5EF4-FFF2-40B4-BE49-F238E27FC236}">
                <a16:creationId xmlns:a16="http://schemas.microsoft.com/office/drawing/2014/main" id="{F14583CD-0F64-4667-984F-05A2B10C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10094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1" name="_x548757528">
            <a:extLst>
              <a:ext uri="{FF2B5EF4-FFF2-40B4-BE49-F238E27FC236}">
                <a16:creationId xmlns:a16="http://schemas.microsoft.com/office/drawing/2014/main" id="{1E9E64D9-5746-411D-9FAA-7AB3A8E4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1214" y="5624114"/>
            <a:ext cx="39528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517A02-38DA-442F-A327-40A198D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37" y="1418171"/>
            <a:ext cx="4457700" cy="52850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" y="7314050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43900"/>
            <a:ext cx="18287619" cy="1949434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1402245" y="7341768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리눅스는 운영 체제 커널인 리눅스 커널에 기반을 둔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오픈 소스 유닉스 계열 운영 체제</a:t>
            </a: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EA3B67-50F9-4B77-A598-373F9B6B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68" y="188211"/>
            <a:ext cx="3559019" cy="973694"/>
          </a:xfrm>
          <a:prstGeom prst="rect">
            <a:avLst/>
          </a:prstGeom>
        </p:spPr>
      </p:pic>
      <p:pic>
        <p:nvPicPr>
          <p:cNvPr id="14" name="그림 13" descr="밤하늘이(가) 표시된 사진&#10;&#10;자동 생성된 설명">
            <a:extLst>
              <a:ext uri="{FF2B5EF4-FFF2-40B4-BE49-F238E27FC236}">
                <a16:creationId xmlns:a16="http://schemas.microsoft.com/office/drawing/2014/main" id="{A3F61C18-7913-4BE6-88E2-B6A4FAE186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245" y="8459021"/>
            <a:ext cx="2024469" cy="1719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23161-AD34-414B-ACA7-3990D233B404}"/>
              </a:ext>
            </a:extLst>
          </p:cNvPr>
          <p:cNvSpPr txBox="1"/>
          <p:nvPr/>
        </p:nvSpPr>
        <p:spPr>
          <a:xfrm>
            <a:off x="3564132" y="9204588"/>
            <a:ext cx="13789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 </a:t>
            </a:r>
            <a:r>
              <a:rPr lang="en-US" altLang="ko-KR" sz="4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가상머신을 통해 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Linux(ubuntu)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＂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7B95C-C8E4-4701-BB6A-71EBE1B261F7}"/>
              </a:ext>
            </a:extLst>
          </p:cNvPr>
          <p:cNvSpPr txBox="1"/>
          <p:nvPr/>
        </p:nvSpPr>
        <p:spPr>
          <a:xfrm>
            <a:off x="8686800" y="2345444"/>
            <a:ext cx="1378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Window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선택이유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8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9FE8E-0795-4AB2-8DC3-73033D3CD08D}"/>
              </a:ext>
            </a:extLst>
          </p:cNvPr>
          <p:cNvSpPr txBox="1"/>
          <p:nvPr/>
        </p:nvSpPr>
        <p:spPr>
          <a:xfrm>
            <a:off x="8458200" y="3380515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D3CACB-9EC5-4E66-A816-6C6D827D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50721"/>
            <a:ext cx="1038225" cy="800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310118-F497-4A8F-9725-52442BFEBD51}"/>
              </a:ext>
            </a:extLst>
          </p:cNvPr>
          <p:cNvSpPr txBox="1"/>
          <p:nvPr/>
        </p:nvSpPr>
        <p:spPr>
          <a:xfrm>
            <a:off x="8439912" y="5314974"/>
            <a:ext cx="952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웹서버를 구현하기 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위해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CF95B4E-C352-4B9B-8E40-5173E9D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183272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25" y="1226896"/>
            <a:ext cx="1038225" cy="800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B5A699-AFF3-42F2-8826-96F7627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1278567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794" y="7563986"/>
            <a:ext cx="435206" cy="2930070"/>
            <a:chOff x="8738322" y="7528934"/>
            <a:chExt cx="403582" cy="341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33933" y="9033323"/>
              <a:ext cx="3412359" cy="403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00" y="258237"/>
            <a:ext cx="3676190" cy="8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7D4B-7B4B-4462-A9E5-363AA5B29DD1}"/>
              </a:ext>
            </a:extLst>
          </p:cNvPr>
          <p:cNvSpPr txBox="1"/>
          <p:nvPr/>
        </p:nvSpPr>
        <p:spPr>
          <a:xfrm>
            <a:off x="950653" y="1391397"/>
            <a:ext cx="8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PreFork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9829800" y="136473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Worker MPM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05187-6437-4FB9-91EE-E22B69F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01698"/>
            <a:ext cx="9129605" cy="389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E9F1E-616F-499E-B599-57F20BB27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52" y="2311198"/>
            <a:ext cx="8172279" cy="42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F9E6-9B66-4F34-A094-BA053A83E857}"/>
              </a:ext>
            </a:extLst>
          </p:cNvPr>
          <p:cNvSpPr txBox="1"/>
          <p:nvPr/>
        </p:nvSpPr>
        <p:spPr>
          <a:xfrm>
            <a:off x="546492" y="7590969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apache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자식 프로세스를 생성하여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자식프로세스당 하나의 스레드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갖는다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7DE44-CC95-456B-9118-77B0C2030065}"/>
              </a:ext>
            </a:extLst>
          </p:cNvPr>
          <p:cNvSpPr txBox="1"/>
          <p:nvPr/>
        </p:nvSpPr>
        <p:spPr>
          <a:xfrm>
            <a:off x="9333821" y="7590969"/>
            <a:ext cx="88962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프로세스의 스레드를 생성해 처리하는 구조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프로세스 당 최대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64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스레드처리가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가능하며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스레드는 하나의 연결만을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부여받는다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대한 각 상태를 정해서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발생할 때마다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개의 커넥션을 모두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Event-Handler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비 동식 방식으로 처리해 먼저 처리되는 것부터 로직이 진행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818B96-233D-4C27-A34B-AB4D620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841290"/>
            <a:ext cx="11055776" cy="45214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610732" y="7957049"/>
            <a:ext cx="1737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스레드를 많이 사용하지 않기 때문에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context Switching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비용이 적고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소모도 낮다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관계없이 모든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전부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 Listener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미루기 때문에 흐름이 끊기지 않고 응답이 빠르게 진행이 되어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프로세스로 더 빠른 작업이 가능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B925-C872-45E7-B29C-94D04621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06" y="1853842"/>
            <a:ext cx="9805987" cy="5470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410214-DB81-46B9-8DCD-10A6E06C1967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처리과정</a:t>
            </a:r>
          </a:p>
        </p:txBody>
      </p:sp>
    </p:spTree>
    <p:extLst>
      <p:ext uri="{BB962C8B-B14F-4D97-AF65-F5344CB8AC3E}">
        <p14:creationId xmlns:p14="http://schemas.microsoft.com/office/powerpoint/2010/main" val="348827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95745-4FB9-4A3F-9F4B-0D9B1752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9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0131" y="77343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1305" y="6506254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87B3BD-6DBA-4201-AB61-B06EE3487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131" y="2778261"/>
            <a:ext cx="5709639" cy="36852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288633-1FB2-4F71-A75F-EB48D45BC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4480" y="3114164"/>
            <a:ext cx="5455920" cy="29925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1305" y="8255678"/>
            <a:ext cx="11971633" cy="10261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FA88F3-731B-4B8C-A1A2-A9EA20079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0" y="3365088"/>
            <a:ext cx="4005263" cy="25735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2400" y="29337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7200" y="1666477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5" name="Object 9">
            <a:extLst>
              <a:ext uri="{FF2B5EF4-FFF2-40B4-BE49-F238E27FC236}">
                <a16:creationId xmlns:a16="http://schemas.microsoft.com/office/drawing/2014/main" id="{8545259C-E378-46B7-B694-425A172F50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7505" y="1227591"/>
            <a:ext cx="3500992" cy="1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0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248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28796" y="3709466"/>
            <a:ext cx="4008545" cy="6171429"/>
            <a:chOff x="12428796" y="3709466"/>
            <a:chExt cx="4008545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796" y="3709466"/>
              <a:ext cx="400854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435" y="7222032"/>
            <a:ext cx="2352849" cy="2352873"/>
            <a:chOff x="4262435" y="7222032"/>
            <a:chExt cx="2352849" cy="2352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435" y="7222032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893" y="2789984"/>
            <a:ext cx="2352849" cy="2352873"/>
            <a:chOff x="1771893" y="2789984"/>
            <a:chExt cx="2352849" cy="2352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3" y="2789984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7420" y="247849"/>
            <a:ext cx="2352849" cy="2352873"/>
            <a:chOff x="12207420" y="247849"/>
            <a:chExt cx="2352849" cy="235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420" y="247849"/>
              <a:ext cx="2352849" cy="235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4525BF-1B34-4D9E-9651-B6CE2F3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408901"/>
            <a:ext cx="7772400" cy="53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B39DD-30CF-41D2-82B1-19CFF561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48" y="3399641"/>
            <a:ext cx="7870752" cy="122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8DC7FA-28F2-4F3E-A7A6-3D123E7A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5900"/>
            <a:ext cx="9224766" cy="75526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2726" y="3799035"/>
            <a:ext cx="394522" cy="424632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10022726" y="6560477"/>
            <a:ext cx="394522" cy="453202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E9342C-0FFB-4E39-A826-CB08F2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6" y="759146"/>
            <a:ext cx="7616951" cy="87687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6029" y="3467100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380288" y="6197562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219733-D007-4B00-A827-D37E841D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6086280"/>
            <a:ext cx="7010400" cy="104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9A774-8621-4D60-B86F-08EFC7357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005" y="3209155"/>
            <a:ext cx="7915569" cy="9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90476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C0867-2EE9-4023-B955-144AD47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1527" y="6341366"/>
            <a:ext cx="2215494" cy="710376"/>
            <a:chOff x="4281527" y="6341366"/>
            <a:chExt cx="2215494" cy="710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1527" y="6341366"/>
              <a:ext cx="2215494" cy="710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4402" y="6272287"/>
            <a:ext cx="1971429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880" y="7430803"/>
            <a:ext cx="5276190" cy="2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6278" y="6409918"/>
            <a:ext cx="2215494" cy="710376"/>
            <a:chOff x="11086278" y="6409918"/>
            <a:chExt cx="2215494" cy="7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278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9116" y="6351183"/>
            <a:ext cx="1971429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1077" y="7422801"/>
            <a:ext cx="5295238" cy="2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209524" cy="7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0251" y="1471356"/>
            <a:ext cx="4004932" cy="4026959"/>
            <a:chOff x="10150251" y="1471356"/>
            <a:chExt cx="4004932" cy="402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51" y="1471356"/>
              <a:ext cx="4004932" cy="4026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3729" y="715814"/>
            <a:ext cx="3731088" cy="4851348"/>
            <a:chOff x="3523729" y="715814"/>
            <a:chExt cx="3731088" cy="4851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729" y="715814"/>
              <a:ext cx="3731088" cy="485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33333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CFD7C4-66AE-4E04-A362-D2378F5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388</Words>
  <Application>Microsoft Office PowerPoint</Application>
  <PresentationFormat>사용자 지정</PresentationFormat>
  <Paragraphs>69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210 맨발의청춘 L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현지</cp:lastModifiedBy>
  <cp:revision>57</cp:revision>
  <dcterms:created xsi:type="dcterms:W3CDTF">2021-03-26T16:06:32Z</dcterms:created>
  <dcterms:modified xsi:type="dcterms:W3CDTF">2021-03-28T12:08:16Z</dcterms:modified>
</cp:coreProperties>
</file>